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8" r:id="rId11"/>
    <p:sldId id="269" r:id="rId12"/>
    <p:sldId id="266" r:id="rId13"/>
    <p:sldId id="271" r:id="rId14"/>
    <p:sldId id="270" r:id="rId15"/>
    <p:sldId id="272" r:id="rId16"/>
    <p:sldId id="265" r:id="rId17"/>
    <p:sldId id="275" r:id="rId18"/>
    <p:sldId id="276" r:id="rId19"/>
    <p:sldId id="274" r:id="rId20"/>
    <p:sldId id="278" r:id="rId21"/>
    <p:sldId id="279" r:id="rId22"/>
    <p:sldId id="277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1C29B9-0B55-45C0-266F-07AA888204AB}" v="1219" dt="2025-06-18T06:20:45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3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7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3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9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33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8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4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6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34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16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GBortnik/Filmweb-Movie-Analysis/blob/main/Data%20Visualization/Country%20Visualizations/map_count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GBortnik/Filmweb-Movie-Analysis/blob/main/Data%20Visualization/Country%20Visualizations/region_donut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tmlpreview.github.io/?https://github.com/GBortnik/Filmweb-Movie-Analysis/blob/main/Data%20Visualization/Genres%20Visualizations/genres_treemap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ortnik/Filmweb-Movie-Analysis" TargetMode="External"/><Relationship Id="rId2" Type="http://schemas.openxmlformats.org/officeDocument/2006/relationships/hyperlink" Target="https://github.com/GBortni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37528" y="1032764"/>
            <a:ext cx="4308672" cy="3224045"/>
          </a:xfrm>
        </p:spPr>
        <p:txBody>
          <a:bodyPr anchor="b">
            <a:normAutofit/>
          </a:bodyPr>
          <a:lstStyle/>
          <a:p>
            <a:r>
              <a:rPr lang="en-US" sz="5800"/>
              <a:t>Filmweb Movie</a:t>
            </a:r>
            <a:br>
              <a:rPr lang="en-US" sz="5800"/>
            </a:br>
            <a:r>
              <a:rPr lang="en-US" sz="5800"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35756" y="5046281"/>
            <a:ext cx="4308672" cy="1172408"/>
          </a:xfrm>
        </p:spPr>
        <p:txBody>
          <a:bodyPr anchor="t">
            <a:normAutofit/>
          </a:bodyPr>
          <a:lstStyle/>
          <a:p>
            <a:r>
              <a:rPr lang="en-US" dirty="0"/>
              <a:t>Grzegorz Bortnik                        18.06.2025</a:t>
            </a:r>
          </a:p>
        </p:txBody>
      </p:sp>
      <p:pic>
        <p:nvPicPr>
          <p:cNvPr id="4" name="Picture 3" descr="A magnifying glass and pencils on a paper&#10;&#10;AI-generated content may be incorrect.">
            <a:extLst>
              <a:ext uri="{FF2B5EF4-FFF2-40B4-BE49-F238E27FC236}">
                <a16:creationId xmlns:a16="http://schemas.microsoft.com/office/drawing/2014/main" id="{ECDA3AB3-1B9F-166C-39CF-01926004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84" r="-1" b="11270"/>
          <a:stretch>
            <a:fillRect/>
          </a:stretch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66346-8918-8EF3-9EDB-A653A43A4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7090225-C043-E989-0BE7-0BEFFC39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9FF2E74-3A14-6DCB-5F06-EC8A02CB5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A800D-4B48-6B12-A60E-2A186F94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70" y="1171145"/>
            <a:ext cx="10168106" cy="955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/>
              <a:t>The Evolution of Top Movies Through the Decades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935A72E-EFFA-49B6-7679-1A15BDB83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914400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showing the average rating of the year&#10;&#10;AI-generated content may be incorrect.">
            <a:extLst>
              <a:ext uri="{FF2B5EF4-FFF2-40B4-BE49-F238E27FC236}">
                <a16:creationId xmlns:a16="http://schemas.microsoft.com/office/drawing/2014/main" id="{204A6A23-A0F6-438D-441C-B1E65256B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771" y="1682286"/>
            <a:ext cx="10173822" cy="5006077"/>
          </a:xfrm>
        </p:spPr>
      </p:pic>
    </p:spTree>
    <p:extLst>
      <p:ext uri="{BB962C8B-B14F-4D97-AF65-F5344CB8AC3E}">
        <p14:creationId xmlns:p14="http://schemas.microsoft.com/office/powerpoint/2010/main" val="225595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C9847-F238-C34B-692E-0408DF88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95597-92DC-D048-2E5A-1B784615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5684807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The Evolution of Top Movies Through the Decades</a:t>
            </a:r>
          </a:p>
        </p:txBody>
      </p:sp>
      <p:pic>
        <p:nvPicPr>
          <p:cNvPr id="7" name="Picture 6" descr="A graph of a distribution of movie duration&#10;&#10;AI-generated content may be incorrect.">
            <a:extLst>
              <a:ext uri="{FF2B5EF4-FFF2-40B4-BE49-F238E27FC236}">
                <a16:creationId xmlns:a16="http://schemas.microsoft.com/office/drawing/2014/main" id="{D4E6AE08-C468-981A-A22C-4406FDAC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54" y="180325"/>
            <a:ext cx="6415709" cy="3244848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74043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graph showing the average movie duration&#10;&#10;AI-generated content may be incorrect.">
            <a:extLst>
              <a:ext uri="{FF2B5EF4-FFF2-40B4-BE49-F238E27FC236}">
                <a16:creationId xmlns:a16="http://schemas.microsoft.com/office/drawing/2014/main" id="{7A718C29-1F48-45B6-EDCB-950B4762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409" y="3505170"/>
            <a:ext cx="8675433" cy="335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9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CE73-1031-B412-45BC-D4DCA7FB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7F34-2BE9-58BE-FAAB-597D9420C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65" y="1166649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The Evolution of Top Movies Through the Decades</a:t>
            </a:r>
            <a:br>
              <a:rPr lang="en-US" dirty="0"/>
            </a:br>
            <a:r>
              <a:rPr lang="en-US" dirty="0"/>
              <a:t>Insights &amp; Implications</a:t>
            </a:r>
          </a:p>
        </p:txBody>
      </p:sp>
      <p:pic>
        <p:nvPicPr>
          <p:cNvPr id="4" name="Content Placeholder 3" descr="A magnifying glass and a light bulb&#10;&#10;AI-generated content may be incorrect.">
            <a:extLst>
              <a:ext uri="{FF2B5EF4-FFF2-40B4-BE49-F238E27FC236}">
                <a16:creationId xmlns:a16="http://schemas.microsoft.com/office/drawing/2014/main" id="{5BDD3BC6-4588-32DD-AFD7-AA1979D1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2202" y="2228824"/>
            <a:ext cx="3566160" cy="35661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A50E1-D0FF-DA54-89AE-A671B4866C15}"/>
              </a:ext>
            </a:extLst>
          </p:cNvPr>
          <p:cNvSpPr txBox="1"/>
          <p:nvPr/>
        </p:nvSpPr>
        <p:spPr>
          <a:xfrm>
            <a:off x="435084" y="2360667"/>
            <a:ext cx="738490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User ratings remain relatively stable regardless of a film’s release year, suggesting consistent audience appreciation across eras. In contrast, critic ratings show a noticeable decline for newer films, which may indicate a preference among critics for older, perhaps more classic cinema.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 Popularity, measured by the number of user ratings, begins to rise significantly for films from the </a:t>
            </a:r>
            <a:r>
              <a:rPr lang="en-US" b="1" dirty="0">
                <a:ea typeface="+mn-lt"/>
                <a:cs typeface="+mn-lt"/>
              </a:rPr>
              <a:t>1970s</a:t>
            </a:r>
            <a:r>
              <a:rPr lang="en-US" dirty="0">
                <a:ea typeface="+mn-lt"/>
                <a:cs typeface="+mn-lt"/>
              </a:rPr>
              <a:t> onward, peaking for movies released in the </a:t>
            </a:r>
            <a:r>
              <a:rPr lang="en-US" b="1" dirty="0">
                <a:ea typeface="+mn-lt"/>
                <a:cs typeface="+mn-lt"/>
              </a:rPr>
              <a:t>1990s</a:t>
            </a:r>
            <a:r>
              <a:rPr lang="en-US" dirty="0">
                <a:ea typeface="+mn-lt"/>
                <a:cs typeface="+mn-lt"/>
              </a:rPr>
              <a:t> and early </a:t>
            </a:r>
            <a:r>
              <a:rPr lang="en-US" b="1" dirty="0">
                <a:ea typeface="+mn-lt"/>
                <a:cs typeface="+mn-lt"/>
              </a:rPr>
              <a:t>2000s</a:t>
            </a:r>
            <a:r>
              <a:rPr lang="en-US" dirty="0">
                <a:ea typeface="+mn-lt"/>
                <a:cs typeface="+mn-lt"/>
              </a:rPr>
              <a:t>. More recent films have yet to accumulate as many ratings, likely due to limited exposure time.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Regarding film length, there is no substantial change over the decades, aside from a few outliers. The most common duration for top-ranked films hovers around </a:t>
            </a:r>
            <a:r>
              <a:rPr lang="en-US" b="1" dirty="0">
                <a:ea typeface="+mn-lt"/>
                <a:cs typeface="+mn-lt"/>
              </a:rPr>
              <a:t>two hours</a:t>
            </a:r>
            <a:r>
              <a:rPr lang="en-US" dirty="0">
                <a:ea typeface="+mn-lt"/>
                <a:cs typeface="+mn-lt"/>
              </a:rPr>
              <a:t>, though the ranking also includes both longer epics and very short productions. Notably, the shortest film in the ranking is </a:t>
            </a:r>
            <a:r>
              <a:rPr lang="en-US" b="1" i="1" dirty="0">
                <a:ea typeface="+mn-lt"/>
                <a:cs typeface="+mn-lt"/>
              </a:rPr>
              <a:t>“Sztuka </a:t>
            </a:r>
            <a:r>
              <a:rPr lang="en-US" b="1" i="1" err="1">
                <a:ea typeface="+mn-lt"/>
                <a:cs typeface="+mn-lt"/>
              </a:rPr>
              <a:t>Spadania</a:t>
            </a:r>
            <a:r>
              <a:rPr lang="en-US" b="1" i="1" dirty="0">
                <a:ea typeface="+mn-lt"/>
                <a:cs typeface="+mn-lt"/>
              </a:rPr>
              <a:t>”</a:t>
            </a:r>
            <a:r>
              <a:rPr lang="en-US" dirty="0">
                <a:ea typeface="+mn-lt"/>
                <a:cs typeface="+mn-lt"/>
              </a:rPr>
              <a:t>, lasting only six minutes.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4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4BB39-584D-1349-F9C8-D3C22A6E2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6797F-A3F6-F5D4-CB2E-BFDF5B13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599"/>
            <a:ext cx="4892041" cy="30767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Spotlight on Creators: Top Directors &amp; Screenwriters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hart of a number of movies&#10;&#10;AI-generated content may be incorrect.">
            <a:extLst>
              <a:ext uri="{FF2B5EF4-FFF2-40B4-BE49-F238E27FC236}">
                <a16:creationId xmlns:a16="http://schemas.microsoft.com/office/drawing/2014/main" id="{D7922FAB-147C-8378-F083-BCEC94691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539" y="631"/>
            <a:ext cx="6294120" cy="3424271"/>
          </a:xfrm>
        </p:spPr>
      </p:pic>
      <p:pic>
        <p:nvPicPr>
          <p:cNvPr id="9" name="Picture 8" descr="A graph of a number of movies&#10;&#10;AI-generated content may be incorrect.">
            <a:extLst>
              <a:ext uri="{FF2B5EF4-FFF2-40B4-BE49-F238E27FC236}">
                <a16:creationId xmlns:a16="http://schemas.microsoft.com/office/drawing/2014/main" id="{4934E0E2-DE20-8B61-E953-48DF215CB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31" y="3431629"/>
            <a:ext cx="6303175" cy="34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76435-5D78-8F95-02BB-8F2930C1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66649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Spotlight on Creators: Top Directors &amp; Screenwriters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C2E639-3E1A-D364-4E1B-93D5F1B03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2" y="2171017"/>
            <a:ext cx="5984803" cy="356616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4E37F-58EC-126D-371B-FF944C54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87" y="2154621"/>
            <a:ext cx="6085899" cy="35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B467C-381F-093E-22FC-B31772CA6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65EFE-1E75-DBD0-A04A-219EE6DE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66649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Spotlight on Creators: Top Directors &amp; Screenwriters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4D2C89-03DF-2647-E468-6F9F8E40B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55" y="2181528"/>
            <a:ext cx="6095161" cy="3650242"/>
          </a:xfr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CF26EAB-C03E-DE8B-DBC8-EAD59FBC8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845" y="2176273"/>
            <a:ext cx="5984803" cy="365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86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7C38-3DD7-2424-5C07-476781FA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A020-7BB6-EC3B-F529-53953286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12" y="1165226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Spotlight on Creators: Top Directors &amp; Screenwriters</a:t>
            </a:r>
            <a:br>
              <a:rPr lang="en-US" dirty="0"/>
            </a:br>
            <a:r>
              <a:rPr lang="en-US" dirty="0"/>
              <a:t>Insights &amp; Implications</a:t>
            </a:r>
          </a:p>
        </p:txBody>
      </p:sp>
      <p:pic>
        <p:nvPicPr>
          <p:cNvPr id="4" name="Content Placeholder 3" descr="A magnifying glass and a light bulb&#10;&#10;AI-generated content may be incorrect.">
            <a:extLst>
              <a:ext uri="{FF2B5EF4-FFF2-40B4-BE49-F238E27FC236}">
                <a16:creationId xmlns:a16="http://schemas.microsoft.com/office/drawing/2014/main" id="{21C4F003-7F4A-A698-5595-B81D2DAF9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6827" y="2265866"/>
            <a:ext cx="3566160" cy="356616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6607C-E4D3-297D-800B-6CF96150EF96}"/>
              </a:ext>
            </a:extLst>
          </p:cNvPr>
          <p:cNvSpPr txBox="1"/>
          <p:nvPr/>
        </p:nvSpPr>
        <p:spPr>
          <a:xfrm>
            <a:off x="402167" y="2455332"/>
            <a:ext cx="73660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Among the top 500 films, </a:t>
            </a:r>
            <a:r>
              <a:rPr lang="en-US" b="1" dirty="0">
                <a:ea typeface="+mn-lt"/>
                <a:cs typeface="+mn-lt"/>
              </a:rPr>
              <a:t>Christopher Nolan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Krzysztof </a:t>
            </a:r>
            <a:r>
              <a:rPr lang="en-US" b="1" err="1">
                <a:ea typeface="+mn-lt"/>
                <a:cs typeface="+mn-lt"/>
              </a:rPr>
              <a:t>Kieślowski</a:t>
            </a:r>
            <a:r>
              <a:rPr lang="en-US" dirty="0">
                <a:ea typeface="+mn-lt"/>
                <a:cs typeface="+mn-lt"/>
              </a:rPr>
              <a:t> stand out as the most celebrated creators by the Polish audience, each having an impressive eight films featured in the ranking—often serving as both director and screenwriter.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Other frequently recognized names among the highest-rated films by both users and critics include </a:t>
            </a:r>
            <a:r>
              <a:rPr lang="en-US" b="1" dirty="0">
                <a:ea typeface="+mn-lt"/>
                <a:cs typeface="+mn-lt"/>
              </a:rPr>
              <a:t>Francis Ford Coppola</a:t>
            </a:r>
            <a:r>
              <a:rPr lang="en-US" dirty="0">
                <a:ea typeface="+mn-lt"/>
                <a:cs typeface="+mn-lt"/>
              </a:rPr>
              <a:t> (notably for </a:t>
            </a:r>
            <a:r>
              <a:rPr lang="en-US" i="1" dirty="0">
                <a:ea typeface="+mn-lt"/>
                <a:cs typeface="+mn-lt"/>
              </a:rPr>
              <a:t>The Godfather</a:t>
            </a:r>
            <a:r>
              <a:rPr lang="en-US" dirty="0">
                <a:ea typeface="+mn-lt"/>
                <a:cs typeface="+mn-lt"/>
              </a:rPr>
              <a:t>), </a:t>
            </a:r>
            <a:r>
              <a:rPr lang="en-US" b="1" dirty="0">
                <a:ea typeface="+mn-lt"/>
                <a:cs typeface="+mn-lt"/>
              </a:rPr>
              <a:t>Sergio Leone</a:t>
            </a:r>
            <a:r>
              <a:rPr lang="en-US" dirty="0">
                <a:ea typeface="+mn-lt"/>
                <a:cs typeface="+mn-lt"/>
              </a:rPr>
              <a:t> (renowned for his Westerns), </a:t>
            </a:r>
            <a:r>
              <a:rPr lang="en-US" b="1" dirty="0">
                <a:ea typeface="+mn-lt"/>
                <a:cs typeface="+mn-lt"/>
              </a:rPr>
              <a:t>Hayao Miyazaki</a:t>
            </a:r>
            <a:r>
              <a:rPr lang="en-US" dirty="0">
                <a:ea typeface="+mn-lt"/>
                <a:cs typeface="+mn-lt"/>
              </a:rPr>
              <a:t> (founder of Japan’s Studio Ghibli), and </a:t>
            </a:r>
            <a:r>
              <a:rPr lang="en-US" b="1" dirty="0">
                <a:ea typeface="+mn-lt"/>
                <a:cs typeface="+mn-lt"/>
              </a:rPr>
              <a:t>Stanley Kubrick</a:t>
            </a:r>
            <a:r>
              <a:rPr lang="en-US" dirty="0">
                <a:ea typeface="+mn-lt"/>
                <a:cs typeface="+mn-lt"/>
              </a:rPr>
              <a:t>, who is especially acclaimed by critics.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 addition to </a:t>
            </a:r>
            <a:r>
              <a:rPr lang="en-US" dirty="0" err="1">
                <a:ea typeface="+mn-lt"/>
                <a:cs typeface="+mn-lt"/>
              </a:rPr>
              <a:t>Kieślowski</a:t>
            </a:r>
            <a:r>
              <a:rPr lang="en-US" dirty="0">
                <a:ea typeface="+mn-lt"/>
                <a:cs typeface="+mn-lt"/>
              </a:rPr>
              <a:t>, prominent Polish filmmakers such as </a:t>
            </a:r>
            <a:r>
              <a:rPr lang="en-US" b="1" dirty="0">
                <a:ea typeface="+mn-lt"/>
                <a:cs typeface="+mn-lt"/>
              </a:rPr>
              <a:t>Andrzej Wajda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Roman Polanski</a:t>
            </a:r>
            <a:r>
              <a:rPr lang="en-US" dirty="0">
                <a:ea typeface="+mn-lt"/>
                <a:cs typeface="+mn-lt"/>
              </a:rPr>
              <a:t> also appear among the top-ranked creators, highlighting the significant influence of Polish cinema in the top 500.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6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AE5DD-1F5E-3216-948B-B4BE049A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Global Footprint of Top Movies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3" descr="A map of the world&#10;&#10;AI-generated content may be incorrect.">
            <a:extLst>
              <a:ext uri="{FF2B5EF4-FFF2-40B4-BE49-F238E27FC236}">
                <a16:creationId xmlns:a16="http://schemas.microsoft.com/office/drawing/2014/main" id="{E1EF1A0C-FC62-856A-6BE8-63DD7E83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33" y="85950"/>
            <a:ext cx="8882785" cy="4650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179365-6FA4-E55B-A887-A4264514C6BF}"/>
              </a:ext>
            </a:extLst>
          </p:cNvPr>
          <p:cNvSpPr txBox="1"/>
          <p:nvPr/>
        </p:nvSpPr>
        <p:spPr>
          <a:xfrm>
            <a:off x="3693584" y="4471458"/>
            <a:ext cx="61065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1" dirty="0"/>
              <a:t>Interactive version of this visualization can be </a:t>
            </a:r>
            <a:r>
              <a:rPr lang="en-US" sz="1400" i="1" dirty="0">
                <a:hlinkClick r:id="rId3"/>
              </a:rPr>
              <a:t>found here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1898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238E3-22FD-82D9-D05A-9819DE8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56" y="1638422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Global Footprint of Top Movies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pie chart with text overlay&#10;&#10;AI-generated content may be incorrect.">
            <a:extLst>
              <a:ext uri="{FF2B5EF4-FFF2-40B4-BE49-F238E27FC236}">
                <a16:creationId xmlns:a16="http://schemas.microsoft.com/office/drawing/2014/main" id="{B2CDB528-A351-72BF-8672-346C0AA3E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576" y="614881"/>
            <a:ext cx="7170298" cy="5625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07DAD-1E1F-466C-464A-D01E0AB482A0}"/>
              </a:ext>
            </a:extLst>
          </p:cNvPr>
          <p:cNvSpPr txBox="1"/>
          <p:nvPr/>
        </p:nvSpPr>
        <p:spPr>
          <a:xfrm>
            <a:off x="5207074" y="6237196"/>
            <a:ext cx="61065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1"/>
              <a:t>Interactive version of this visualization can be </a:t>
            </a:r>
            <a:r>
              <a:rPr lang="en-US" sz="1400" i="1" dirty="0">
                <a:hlinkClick r:id="rId3"/>
              </a:rPr>
              <a:t>found here</a:t>
            </a:r>
          </a:p>
        </p:txBody>
      </p:sp>
    </p:spTree>
    <p:extLst>
      <p:ext uri="{BB962C8B-B14F-4D97-AF65-F5344CB8AC3E}">
        <p14:creationId xmlns:p14="http://schemas.microsoft.com/office/powerpoint/2010/main" val="2761645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17C5B-20BB-A719-74AD-C72EE5EC4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F543-69DE-8447-4D97-8A75EA1F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2" y="1165226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Global Footprint of Top Movies</a:t>
            </a:r>
            <a:br>
              <a:rPr lang="en-US" dirty="0"/>
            </a:br>
            <a:r>
              <a:rPr lang="en-US" dirty="0"/>
              <a:t>Insights &amp; Implications</a:t>
            </a:r>
          </a:p>
        </p:txBody>
      </p:sp>
      <p:pic>
        <p:nvPicPr>
          <p:cNvPr id="4" name="Content Placeholder 3" descr="A magnifying glass and a light bulb&#10;&#10;AI-generated content may be incorrect.">
            <a:extLst>
              <a:ext uri="{FF2B5EF4-FFF2-40B4-BE49-F238E27FC236}">
                <a16:creationId xmlns:a16="http://schemas.microsoft.com/office/drawing/2014/main" id="{83E68078-8B84-66B5-F578-63B3AA56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2202" y="2228824"/>
            <a:ext cx="3566160" cy="356616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75D15-0D84-5372-6A63-A0E42091EB2A}"/>
              </a:ext>
            </a:extLst>
          </p:cNvPr>
          <p:cNvSpPr txBox="1"/>
          <p:nvPr/>
        </p:nvSpPr>
        <p:spPr>
          <a:xfrm>
            <a:off x="508000" y="2402417"/>
            <a:ext cx="7069666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The </a:t>
            </a:r>
            <a:r>
              <a:rPr lang="en-US" sz="2400" b="1" dirty="0">
                <a:ea typeface="+mn-lt"/>
                <a:cs typeface="+mn-lt"/>
              </a:rPr>
              <a:t>United States</a:t>
            </a:r>
            <a:r>
              <a:rPr lang="en-US" sz="2400" dirty="0">
                <a:ea typeface="+mn-lt"/>
                <a:cs typeface="+mn-lt"/>
              </a:rPr>
              <a:t> stands out as the leading country in the production of top 500 movies, underscoring </a:t>
            </a:r>
            <a:r>
              <a:rPr lang="en-US" sz="2400" b="1" dirty="0">
                <a:ea typeface="+mn-lt"/>
                <a:cs typeface="+mn-lt"/>
              </a:rPr>
              <a:t>Hollywood’s</a:t>
            </a:r>
            <a:r>
              <a:rPr lang="en-US" sz="2400" dirty="0">
                <a:ea typeface="+mn-lt"/>
                <a:cs typeface="+mn-lt"/>
              </a:rPr>
              <a:t> dominant position and global influence in the film industry.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When looking at regions, </a:t>
            </a:r>
            <a:r>
              <a:rPr lang="en-US" sz="2400" b="1" dirty="0">
                <a:ea typeface="+mn-lt"/>
                <a:cs typeface="+mn-lt"/>
              </a:rPr>
              <a:t>North America</a:t>
            </a:r>
            <a:r>
              <a:rPr lang="en-US" sz="2400" dirty="0">
                <a:ea typeface="+mn-lt"/>
                <a:cs typeface="+mn-lt"/>
              </a:rPr>
              <a:t> and </a:t>
            </a:r>
            <a:r>
              <a:rPr lang="en-US" sz="2400" b="1" dirty="0">
                <a:ea typeface="+mn-lt"/>
                <a:cs typeface="+mn-lt"/>
              </a:rPr>
              <a:t>Europe</a:t>
            </a:r>
            <a:r>
              <a:rPr lang="en-US" sz="2400" dirty="0">
                <a:ea typeface="+mn-lt"/>
                <a:cs typeface="+mn-lt"/>
              </a:rPr>
              <a:t> overwhelmingly contribute to the production of these films, while all other regions combined account for less than 9% of the total production share—highlighting a significant geographic imbalance in the top 500 ranking.</a:t>
            </a:r>
            <a:endParaRPr lang="en-US" sz="24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1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D69-096F-E193-85CA-AAAE5960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D7633E-7AF8-3E1D-6B41-2286898E0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81139"/>
            <a:ext cx="5737860" cy="36669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Analyzing data from the top 500 movies listed on </a:t>
            </a:r>
            <a:r>
              <a:rPr lang="en-US" sz="2800" err="1">
                <a:ea typeface="+mn-lt"/>
                <a:cs typeface="+mn-lt"/>
              </a:rPr>
              <a:t>Filmweb</a:t>
            </a:r>
            <a:r>
              <a:rPr lang="en-US" sz="2800" dirty="0">
                <a:ea typeface="+mn-lt"/>
                <a:cs typeface="+mn-lt"/>
              </a:rPr>
              <a:t>, a leading Polish film platform. The dataset was collected via web scraping and serves as the basis for uncovering trends and insights in the film rankings.</a:t>
            </a:r>
            <a:endParaRPr lang="en-US" sz="2800" dirty="0"/>
          </a:p>
        </p:txBody>
      </p:sp>
      <p:pic>
        <p:nvPicPr>
          <p:cNvPr id="4" name="Content Placeholder 3" descr="A person pointing at a board&#10;&#10;AI-generated content may be incorrect.">
            <a:extLst>
              <a:ext uri="{FF2B5EF4-FFF2-40B4-BE49-F238E27FC236}">
                <a16:creationId xmlns:a16="http://schemas.microsoft.com/office/drawing/2014/main" id="{B41538F7-6AB7-8F18-849A-D298397C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200" y="1372593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0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3651-B0BD-CF4B-E66F-7DC456EC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2" y="1165226"/>
            <a:ext cx="10890929" cy="1097280"/>
          </a:xfrm>
        </p:spPr>
        <p:txBody>
          <a:bodyPr/>
          <a:lstStyle/>
          <a:p>
            <a:r>
              <a:rPr lang="en-US" dirty="0"/>
              <a:t>Exploring Genres in the Top 500 Movies</a:t>
            </a:r>
          </a:p>
        </p:txBody>
      </p:sp>
      <p:pic>
        <p:nvPicPr>
          <p:cNvPr id="4" name="Content Placeholder 3" descr="A graph of a movie genre&#10;&#10;AI-generated content may be incorrect.">
            <a:extLst>
              <a:ext uri="{FF2B5EF4-FFF2-40B4-BE49-F238E27FC236}">
                <a16:creationId xmlns:a16="http://schemas.microsoft.com/office/drawing/2014/main" id="{B80323C6-7886-ED9A-21AA-8676DA85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" y="2141348"/>
            <a:ext cx="5997449" cy="3592617"/>
          </a:xfrm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1ED435-568E-6EEC-138A-CF15E336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228" y="2132542"/>
            <a:ext cx="6036128" cy="3582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A7613-343B-3C73-32C1-CA8BD0AD45C6}"/>
              </a:ext>
            </a:extLst>
          </p:cNvPr>
          <p:cNvSpPr txBox="1"/>
          <p:nvPr/>
        </p:nvSpPr>
        <p:spPr>
          <a:xfrm>
            <a:off x="6942741" y="5734488"/>
            <a:ext cx="61065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1" dirty="0"/>
              <a:t>Interactive version of this visualization can be </a:t>
            </a:r>
            <a:r>
              <a:rPr lang="en-US" sz="1400" i="1" dirty="0">
                <a:hlinkClick r:id="rId4"/>
              </a:rPr>
              <a:t>found here</a:t>
            </a:r>
          </a:p>
        </p:txBody>
      </p:sp>
    </p:spTree>
    <p:extLst>
      <p:ext uri="{BB962C8B-B14F-4D97-AF65-F5344CB8AC3E}">
        <p14:creationId xmlns:p14="http://schemas.microsoft.com/office/powerpoint/2010/main" val="312097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A7825-183D-6945-2638-ED11442B3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55AE-6637-0DA6-6CF7-00D8268A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2" y="1165226"/>
            <a:ext cx="10890929" cy="1097280"/>
          </a:xfrm>
        </p:spPr>
        <p:txBody>
          <a:bodyPr/>
          <a:lstStyle/>
          <a:p>
            <a:r>
              <a:rPr lang="en-US" dirty="0"/>
              <a:t>Exploring Genres in the Top 500 Movies</a:t>
            </a:r>
          </a:p>
        </p:txBody>
      </p:sp>
      <p:pic>
        <p:nvPicPr>
          <p:cNvPr id="8" name="Content Placeholder 7" descr="A diagram of different colored shapes&#10;&#10;AI-generated content may be incorrect.">
            <a:extLst>
              <a:ext uri="{FF2B5EF4-FFF2-40B4-BE49-F238E27FC236}">
                <a16:creationId xmlns:a16="http://schemas.microsoft.com/office/drawing/2014/main" id="{59A94F7D-6AC7-8F04-C990-01307F697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891" y="1797388"/>
            <a:ext cx="9928971" cy="4910243"/>
          </a:xfrm>
        </p:spPr>
      </p:pic>
    </p:spTree>
    <p:extLst>
      <p:ext uri="{BB962C8B-B14F-4D97-AF65-F5344CB8AC3E}">
        <p14:creationId xmlns:p14="http://schemas.microsoft.com/office/powerpoint/2010/main" val="2451828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03C57-DCF3-880A-9E41-16E86CE19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6F198-F797-9EFD-D223-4F2ECF98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37" y="1297518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Exploring Genres in the Top 500 Movies</a:t>
            </a:r>
            <a:br>
              <a:rPr lang="en-US" dirty="0"/>
            </a:br>
            <a:r>
              <a:rPr lang="en-US" dirty="0"/>
              <a:t>Insights &amp; Implications</a:t>
            </a:r>
          </a:p>
        </p:txBody>
      </p:sp>
      <p:pic>
        <p:nvPicPr>
          <p:cNvPr id="4" name="Content Placeholder 3" descr="A magnifying glass and a light bulb&#10;&#10;AI-generated content may be incorrect.">
            <a:extLst>
              <a:ext uri="{FF2B5EF4-FFF2-40B4-BE49-F238E27FC236}">
                <a16:creationId xmlns:a16="http://schemas.microsoft.com/office/drawing/2014/main" id="{F2C13C3E-40EA-2BE1-A31E-F8F71987D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2202" y="2228824"/>
            <a:ext cx="3566160" cy="356616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C815AA-15B8-DD8A-8CDE-00FDA94B1E72}"/>
              </a:ext>
            </a:extLst>
          </p:cNvPr>
          <p:cNvSpPr txBox="1"/>
          <p:nvPr/>
        </p:nvSpPr>
        <p:spPr>
          <a:xfrm>
            <a:off x="539750" y="2550583"/>
            <a:ext cx="7133166" cy="3924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>
                <a:ea typeface="+mn-lt"/>
                <a:cs typeface="+mn-lt"/>
              </a:rPr>
              <a:t>The average duration among the most popular genres is quite consistent, with </a:t>
            </a:r>
            <a:r>
              <a:rPr lang="en-US" sz="2100" b="1" dirty="0">
                <a:ea typeface="+mn-lt"/>
                <a:cs typeface="+mn-lt"/>
              </a:rPr>
              <a:t>animated</a:t>
            </a:r>
            <a:r>
              <a:rPr lang="en-US" sz="2100" dirty="0">
                <a:ea typeface="+mn-lt"/>
                <a:cs typeface="+mn-lt"/>
              </a:rPr>
              <a:t> films tending to be </a:t>
            </a:r>
            <a:r>
              <a:rPr lang="en-US" sz="2100" b="1" dirty="0">
                <a:ea typeface="+mn-lt"/>
                <a:cs typeface="+mn-lt"/>
              </a:rPr>
              <a:t>slightly shorter</a:t>
            </a:r>
            <a:r>
              <a:rPr lang="en-US" sz="2100" dirty="0">
                <a:ea typeface="+mn-lt"/>
                <a:cs typeface="+mn-lt"/>
              </a:rPr>
              <a:t>. This may reflect the intensive production demands of animation or the genre’s appeal to younger audiences with shorter attention spans.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>
                <a:ea typeface="+mn-lt"/>
                <a:cs typeface="+mn-lt"/>
              </a:rPr>
              <a:t>Drama</a:t>
            </a:r>
            <a:r>
              <a:rPr lang="en-US" sz="2100" dirty="0">
                <a:ea typeface="+mn-lt"/>
                <a:cs typeface="+mn-lt"/>
              </a:rPr>
              <a:t> is by far the most prevalent genre in the top 500, standing out well ahead of others.</a:t>
            </a:r>
          </a:p>
          <a:p>
            <a:pPr marL="285750" indent="-285750">
              <a:buFont typeface="Arial"/>
              <a:buChar char="•"/>
            </a:pPr>
            <a:r>
              <a:rPr lang="en-US" sz="2100" dirty="0">
                <a:ea typeface="+mn-lt"/>
                <a:cs typeface="+mn-lt"/>
              </a:rPr>
              <a:t>The most frequent genre combinations almost always include </a:t>
            </a:r>
            <a:r>
              <a:rPr lang="en-US" sz="2100" b="1" dirty="0">
                <a:ea typeface="+mn-lt"/>
                <a:cs typeface="+mn-lt"/>
              </a:rPr>
              <a:t>Drama</a:t>
            </a:r>
            <a:r>
              <a:rPr lang="en-US" sz="2100" dirty="0">
                <a:ea typeface="+mn-lt"/>
                <a:cs typeface="+mn-lt"/>
              </a:rPr>
              <a:t>—such as the leading pair </a:t>
            </a:r>
            <a:r>
              <a:rPr lang="en-US" sz="2100" b="1" dirty="0">
                <a:ea typeface="+mn-lt"/>
                <a:cs typeface="+mn-lt"/>
              </a:rPr>
              <a:t>Drama + War</a:t>
            </a:r>
            <a:r>
              <a:rPr lang="en-US" sz="2100" dirty="0">
                <a:ea typeface="+mn-lt"/>
                <a:cs typeface="+mn-lt"/>
              </a:rPr>
              <a:t>—though </a:t>
            </a:r>
            <a:r>
              <a:rPr lang="en-US" sz="2100" b="1" dirty="0">
                <a:ea typeface="+mn-lt"/>
                <a:cs typeface="+mn-lt"/>
              </a:rPr>
              <a:t>Action + Sci-Fi</a:t>
            </a:r>
            <a:r>
              <a:rPr lang="en-US" sz="2100" dirty="0">
                <a:ea typeface="+mn-lt"/>
                <a:cs typeface="+mn-lt"/>
              </a:rPr>
              <a:t> also features prominently, ranking third among combinations.</a:t>
            </a:r>
            <a:endParaRPr lang="en-US" sz="2100">
              <a:ea typeface="+mn-lt"/>
              <a:cs typeface="+mn-lt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32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1959-626A-2FD0-47BD-1668A070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C9F37-5143-A6A7-8034-C1C887B82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i="1" dirty="0">
                <a:ea typeface="+mn-lt"/>
                <a:cs typeface="+mn-lt"/>
              </a:rPr>
              <a:t>Thank you for your time and attention! I appreciate your interest in my project.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7E5A2-2980-A389-3356-BC34DBFA5F99}"/>
              </a:ext>
            </a:extLst>
          </p:cNvPr>
          <p:cNvSpPr txBox="1"/>
          <p:nvPr/>
        </p:nvSpPr>
        <p:spPr>
          <a:xfrm>
            <a:off x="640291" y="5455708"/>
            <a:ext cx="3365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Contact:</a:t>
            </a:r>
            <a:r>
              <a:rPr lang="en-US" dirty="0"/>
              <a:t> gbortnik10@gmail.com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569AF-2A8A-10ED-2906-2B5831285A72}"/>
              </a:ext>
            </a:extLst>
          </p:cNvPr>
          <p:cNvSpPr txBox="1"/>
          <p:nvPr/>
        </p:nvSpPr>
        <p:spPr>
          <a:xfrm>
            <a:off x="640291" y="5826125"/>
            <a:ext cx="3683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GitHub Profile: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GBortnik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4A372-241D-E7D2-BEE9-304A81589D61}"/>
              </a:ext>
            </a:extLst>
          </p:cNvPr>
          <p:cNvSpPr txBox="1"/>
          <p:nvPr/>
        </p:nvSpPr>
        <p:spPr>
          <a:xfrm>
            <a:off x="640292" y="6196541"/>
            <a:ext cx="4720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Project repository is available </a:t>
            </a:r>
            <a:r>
              <a:rPr lang="en-US" i="1" dirty="0">
                <a:hlinkClick r:id="rId3"/>
              </a:rPr>
              <a:t>HERE</a:t>
            </a:r>
            <a:r>
              <a:rPr lang="en-US" i="1" dirty="0"/>
              <a:t>.</a:t>
            </a:r>
          </a:p>
        </p:txBody>
      </p:sp>
      <p:pic>
        <p:nvPicPr>
          <p:cNvPr id="8" name="Picture 7" descr="A close up of a book&#10;&#10;AI-generated content may be incorrect.">
            <a:extLst>
              <a:ext uri="{FF2B5EF4-FFF2-40B4-BE49-F238E27FC236}">
                <a16:creationId xmlns:a16="http://schemas.microsoft.com/office/drawing/2014/main" id="{AC96AF14-FCB4-F4D4-3E71-051DF5B2A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184" y="662517"/>
            <a:ext cx="3077634" cy="31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A6B01-156F-8544-C57D-7FBE8C73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245477"/>
            <a:ext cx="10890929" cy="109728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4" name="Content Placeholder 3" descr="A colorful target with an arrow&#10;&#10;AI-generated content may be incorrect.">
            <a:extLst>
              <a:ext uri="{FF2B5EF4-FFF2-40B4-BE49-F238E27FC236}">
                <a16:creationId xmlns:a16="http://schemas.microsoft.com/office/drawing/2014/main" id="{0791103F-3798-1C26-1859-1D86459BA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9443" y="1324934"/>
            <a:ext cx="4202035" cy="42020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71A925-F3D8-9A13-2CC9-18AF0A800616}"/>
              </a:ext>
            </a:extLst>
          </p:cNvPr>
          <p:cNvSpPr txBox="1"/>
          <p:nvPr/>
        </p:nvSpPr>
        <p:spPr>
          <a:xfrm>
            <a:off x="640182" y="2084260"/>
            <a:ext cx="6170156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Identify prevailing trends shaping the film industry through audience ratings and reviews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Examine which genres consistently receive the highest acclaim from viewers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Contrast the opinions and preferences of general users with those of professional critics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Highlight the most popular films and filmmakers that resonate strongly with the audience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3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AE27-00BE-9E1B-5EB0-82A99D30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66649"/>
            <a:ext cx="10890929" cy="109728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07810E-6DFF-21B8-4EC7-566E0637F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9650" y="1409017"/>
            <a:ext cx="3891980" cy="40548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122572-E5B9-5829-F8A5-7CE88A76167E}"/>
              </a:ext>
            </a:extLst>
          </p:cNvPr>
          <p:cNvSpPr txBox="1"/>
          <p:nvPr/>
        </p:nvSpPr>
        <p:spPr>
          <a:xfrm>
            <a:off x="638941" y="1862521"/>
            <a:ext cx="6950622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The project was built using </a:t>
            </a:r>
            <a:r>
              <a:rPr lang="en-US" sz="2800" b="1" dirty="0">
                <a:ea typeface="+mn-lt"/>
                <a:cs typeface="+mn-lt"/>
              </a:rPr>
              <a:t>Python</a:t>
            </a:r>
            <a:r>
              <a:rPr lang="en-US" sz="2800" dirty="0">
                <a:ea typeface="+mn-lt"/>
                <a:cs typeface="+mn-lt"/>
              </a:rPr>
              <a:t>, with the dataset created by web scraping the top 500 movies from </a:t>
            </a:r>
            <a:r>
              <a:rPr lang="en-US" sz="2800" dirty="0" err="1">
                <a:ea typeface="+mn-lt"/>
                <a:cs typeface="+mn-lt"/>
              </a:rPr>
              <a:t>Filmweb</a:t>
            </a:r>
            <a:r>
              <a:rPr lang="en-US" sz="2800" dirty="0">
                <a:ea typeface="+mn-lt"/>
                <a:cs typeface="+mn-lt"/>
              </a:rPr>
              <a:t>. The scraped data was exported to a CSV file for analysis. For data exploration and visualization, libraries such as </a:t>
            </a:r>
            <a:r>
              <a:rPr lang="en-US" sz="2800" b="1" dirty="0">
                <a:ea typeface="+mn-lt"/>
                <a:cs typeface="+mn-lt"/>
              </a:rPr>
              <a:t>Pandas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b="1" dirty="0">
                <a:ea typeface="+mn-lt"/>
                <a:cs typeface="+mn-lt"/>
              </a:rPr>
              <a:t>Matplotlib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b="1" dirty="0">
                <a:ea typeface="+mn-lt"/>
                <a:cs typeface="+mn-lt"/>
              </a:rPr>
              <a:t>Seaborn</a:t>
            </a:r>
            <a:r>
              <a:rPr lang="en-US" sz="2800" dirty="0">
                <a:ea typeface="+mn-lt"/>
                <a:cs typeface="+mn-lt"/>
              </a:rPr>
              <a:t>, and </a:t>
            </a:r>
            <a:r>
              <a:rPr lang="en-US" sz="2800" b="1" dirty="0" err="1">
                <a:ea typeface="+mn-lt"/>
                <a:cs typeface="+mn-lt"/>
              </a:rPr>
              <a:t>Plotly</a:t>
            </a:r>
            <a:r>
              <a:rPr lang="en-US" sz="2800" b="1" dirty="0">
                <a:ea typeface="+mn-lt"/>
                <a:cs typeface="+mn-lt"/>
              </a:rPr>
              <a:t> Express</a:t>
            </a:r>
            <a:r>
              <a:rPr lang="en-US" sz="2800" dirty="0">
                <a:ea typeface="+mn-lt"/>
                <a:cs typeface="+mn-lt"/>
              </a:rPr>
              <a:t> were used. Development took place in </a:t>
            </a:r>
            <a:r>
              <a:rPr lang="en-US" sz="2800" b="1" dirty="0">
                <a:ea typeface="+mn-lt"/>
                <a:cs typeface="+mn-lt"/>
              </a:rPr>
              <a:t>Visual Studio Code</a:t>
            </a:r>
            <a:r>
              <a:rPr lang="en-US" sz="2800" dirty="0">
                <a:ea typeface="+mn-lt"/>
                <a:cs typeface="+mn-lt"/>
              </a:rPr>
              <a:t> and </a:t>
            </a:r>
            <a:r>
              <a:rPr lang="en-US" sz="2800" b="1" dirty="0" err="1">
                <a:ea typeface="+mn-lt"/>
                <a:cs typeface="+mn-lt"/>
              </a:rPr>
              <a:t>Jupyter</a:t>
            </a:r>
            <a:r>
              <a:rPr lang="en-US" sz="2800" b="1" dirty="0">
                <a:ea typeface="+mn-lt"/>
                <a:cs typeface="+mn-lt"/>
              </a:rPr>
              <a:t> Notebook</a:t>
            </a:r>
            <a:r>
              <a:rPr lang="en-US" sz="2800" dirty="0">
                <a:ea typeface="+mn-lt"/>
                <a:cs typeface="+mn-lt"/>
              </a:rPr>
              <a:t>, providing an interactive and flexible environment.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24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BE79C-484A-66A6-3CBB-FA14D883D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1842"/>
            <a:ext cx="3156857" cy="2642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Key Visualizations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agnifying glass next to a computer monitor&#10;&#10;AI-generated content may be incorrect.">
            <a:extLst>
              <a:ext uri="{FF2B5EF4-FFF2-40B4-BE49-F238E27FC236}">
                <a16:creationId xmlns:a16="http://schemas.microsoft.com/office/drawing/2014/main" id="{2BE56A39-2B68-FA79-D2EF-5ABEAE00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229" y="1098734"/>
            <a:ext cx="4729112" cy="47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4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6EFF3-EB94-E8D5-63C5-2A6B7306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010" y="4670476"/>
            <a:ext cx="9549183" cy="839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Leading Titles by Budget, Revenue &amp; Rating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C3B029-E937-43B8-0164-A39A2C4EF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847" r="972"/>
          <a:stretch>
            <a:fillRect/>
          </a:stretch>
        </p:blipFill>
        <p:spPr>
          <a:xfrm>
            <a:off x="990600" y="1066799"/>
            <a:ext cx="5108575" cy="3356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EA801-A557-C459-15F6-BC0E1A0FA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7" r="474" b="4"/>
          <a:stretch>
            <a:fillRect/>
          </a:stretch>
        </p:blipFill>
        <p:spPr>
          <a:xfrm>
            <a:off x="6099175" y="1066799"/>
            <a:ext cx="5101240" cy="335639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44231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5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CEB75-8149-60E3-CD7A-C4D27EB13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B5500-790B-4ECA-0512-7B1F9ACF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21" y="2179705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Leading Titles by Budget, Revenue &amp; Rating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FE5BB6-32E2-AC62-255F-4DB0C741A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736" y="835983"/>
            <a:ext cx="8762999" cy="49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5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9DDF-D9E2-E317-64E7-9FD655F0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10" y="1129863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Leading Titles by Budget, Revenue &amp; Rating</a:t>
            </a:r>
            <a:br>
              <a:rPr lang="en-US" dirty="0"/>
            </a:br>
            <a:r>
              <a:rPr lang="en-US" dirty="0"/>
              <a:t>Insights &amp; Implications</a:t>
            </a:r>
          </a:p>
        </p:txBody>
      </p:sp>
      <p:pic>
        <p:nvPicPr>
          <p:cNvPr id="4" name="Content Placeholder 3" descr="A magnifying glass and a light bulb&#10;&#10;AI-generated content may be incorrect.">
            <a:extLst>
              <a:ext uri="{FF2B5EF4-FFF2-40B4-BE49-F238E27FC236}">
                <a16:creationId xmlns:a16="http://schemas.microsoft.com/office/drawing/2014/main" id="{F4346CEF-89F9-F97B-E039-E8C69C22E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2202" y="2228824"/>
            <a:ext cx="3566160" cy="35661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2763E-0848-07E4-4692-8183CA6ED327}"/>
              </a:ext>
            </a:extLst>
          </p:cNvPr>
          <p:cNvSpPr txBox="1"/>
          <p:nvPr/>
        </p:nvSpPr>
        <p:spPr>
          <a:xfrm>
            <a:off x="518583" y="2362127"/>
            <a:ext cx="6953250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The Marvel Cinematic Universe dominates the Box Office rankings, occupying the top four positions. </a:t>
            </a:r>
            <a:r>
              <a:rPr lang="en-US" sz="2000" b="1" i="1" dirty="0">
                <a:ea typeface="+mn-lt"/>
                <a:cs typeface="+mn-lt"/>
              </a:rPr>
              <a:t>Avengers: Endgame</a:t>
            </a:r>
            <a:r>
              <a:rPr lang="en-US" sz="2000" dirty="0">
                <a:ea typeface="+mn-lt"/>
                <a:cs typeface="+mn-lt"/>
              </a:rPr>
              <a:t> leads both in terms of budget and box office revenue.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The highest-grossing and most expensive films tend to be recent releases, frequently belonging to </a:t>
            </a:r>
            <a:r>
              <a:rPr lang="en-US" sz="2000" b="1" dirty="0">
                <a:ea typeface="+mn-lt"/>
                <a:cs typeface="+mn-lt"/>
              </a:rPr>
              <a:t>superhero franchises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b="1" dirty="0">
                <a:ea typeface="+mn-lt"/>
                <a:cs typeface="+mn-lt"/>
              </a:rPr>
              <a:t>fantasy</a:t>
            </a:r>
            <a:r>
              <a:rPr lang="en-US" sz="2000" dirty="0">
                <a:ea typeface="+mn-lt"/>
                <a:cs typeface="+mn-lt"/>
              </a:rPr>
              <a:t> genres, or </a:t>
            </a:r>
            <a:r>
              <a:rPr lang="en-US" sz="2000" b="1" dirty="0">
                <a:ea typeface="+mn-lt"/>
                <a:cs typeface="+mn-lt"/>
              </a:rPr>
              <a:t>animated</a:t>
            </a:r>
            <a:r>
              <a:rPr lang="en-US" sz="2000" dirty="0">
                <a:ea typeface="+mn-lt"/>
                <a:cs typeface="+mn-lt"/>
              </a:rPr>
              <a:t> films. In contrast, the best-rated movies are often classic films produced throughout the 20th century.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i="1" dirty="0">
                <a:ea typeface="+mn-lt"/>
                <a:cs typeface="+mn-lt"/>
              </a:rPr>
              <a:t>The Godfather</a:t>
            </a:r>
            <a:r>
              <a:rPr lang="en-US" sz="2000" dirty="0">
                <a:ea typeface="+mn-lt"/>
                <a:cs typeface="+mn-lt"/>
              </a:rPr>
              <a:t> stands out as the highest-rated film when considering the combined scores from both users and critics on </a:t>
            </a:r>
            <a:r>
              <a:rPr lang="en-US" sz="2000" err="1">
                <a:ea typeface="+mn-lt"/>
                <a:cs typeface="+mn-lt"/>
              </a:rPr>
              <a:t>Filmweb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81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A346A-2CE2-3A6C-8B7B-FCC343D1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70" y="1171145"/>
            <a:ext cx="10168106" cy="955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/>
              <a:t>The Evolution of Top Movies Through the Decades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E0D2A5-C167-FB61-F32A-674B344F2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914400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20" descr="A graph showing the average users and critic rating&#10;&#10;AI-generated content may be incorrect.">
            <a:extLst>
              <a:ext uri="{FF2B5EF4-FFF2-40B4-BE49-F238E27FC236}">
                <a16:creationId xmlns:a16="http://schemas.microsoft.com/office/drawing/2014/main" id="{364B98B9-3E8E-0F36-A8C4-E6BD37A03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438" y="1713817"/>
            <a:ext cx="9814448" cy="4853677"/>
          </a:xfrm>
        </p:spPr>
      </p:pic>
    </p:spTree>
    <p:extLst>
      <p:ext uri="{BB962C8B-B14F-4D97-AF65-F5344CB8AC3E}">
        <p14:creationId xmlns:p14="http://schemas.microsoft.com/office/powerpoint/2010/main" val="347963874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DashVTI</vt:lpstr>
      <vt:lpstr>Filmweb Movie Analysis</vt:lpstr>
      <vt:lpstr>Project Overview</vt:lpstr>
      <vt:lpstr>Objectives</vt:lpstr>
      <vt:lpstr>Methodology</vt:lpstr>
      <vt:lpstr>Key Visualizations</vt:lpstr>
      <vt:lpstr>Leading Titles by Budget, Revenue &amp; Rating</vt:lpstr>
      <vt:lpstr>Leading Titles by Budget, Revenue &amp; Rating</vt:lpstr>
      <vt:lpstr>Leading Titles by Budget, Revenue &amp; Rating Insights &amp; Implications</vt:lpstr>
      <vt:lpstr>The Evolution of Top Movies Through the Decades</vt:lpstr>
      <vt:lpstr>The Evolution of Top Movies Through the Decades</vt:lpstr>
      <vt:lpstr>The Evolution of Top Movies Through the Decades</vt:lpstr>
      <vt:lpstr>The Evolution of Top Movies Through the Decades Insights &amp; Implications</vt:lpstr>
      <vt:lpstr>Spotlight on Creators: Top Directors &amp; Screenwriters </vt:lpstr>
      <vt:lpstr>Spotlight on Creators: Top Directors &amp; Screenwriters </vt:lpstr>
      <vt:lpstr>Spotlight on Creators: Top Directors &amp; Screenwriters </vt:lpstr>
      <vt:lpstr>Spotlight on Creators: Top Directors &amp; Screenwriters Insights &amp; Implications</vt:lpstr>
      <vt:lpstr>Global Footprint of Top Movies</vt:lpstr>
      <vt:lpstr>Global Footprint of Top Movies</vt:lpstr>
      <vt:lpstr>Global Footprint of Top Movies Insights &amp; Implications</vt:lpstr>
      <vt:lpstr>Exploring Genres in the Top 500 Movies</vt:lpstr>
      <vt:lpstr>Exploring Genres in the Top 500 Movies</vt:lpstr>
      <vt:lpstr>Exploring Genres in the Top 500 Movies Insights &amp; Implications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515</cp:revision>
  <dcterms:created xsi:type="dcterms:W3CDTF">2025-06-17T23:48:46Z</dcterms:created>
  <dcterms:modified xsi:type="dcterms:W3CDTF">2025-06-18T06:24:54Z</dcterms:modified>
</cp:coreProperties>
</file>